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0" r:id="rId8"/>
    <p:sldId id="262" r:id="rId9"/>
    <p:sldId id="263" r:id="rId10"/>
    <p:sldId id="271" r:id="rId11"/>
    <p:sldId id="264" r:id="rId12"/>
    <p:sldId id="272" r:id="rId13"/>
    <p:sldId id="266" r:id="rId14"/>
    <p:sldId id="273"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64B22A-85C8-4FA7-9536-34C1655DAD79}" type="datetimeFigureOut">
              <a:rPr lang="en-US" smtClean="0"/>
              <a:pPr/>
              <a:t>7/24/2018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8FAF185-C30F-400B-AE06-21F66A6437C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64B22A-85C8-4FA7-9536-34C1655DAD7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F185-C30F-400B-AE06-21F66A6437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64B22A-85C8-4FA7-9536-34C1655DAD7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F185-C30F-400B-AE06-21F66A6437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64B22A-85C8-4FA7-9536-34C1655DAD7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AF185-C30F-400B-AE06-21F66A6437C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64B22A-85C8-4FA7-9536-34C1655DAD79}" type="datetimeFigureOut">
              <a:rPr lang="en-US" smtClean="0"/>
              <a:pPr/>
              <a:t>7/24/2018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8FAF185-C30F-400B-AE06-21F66A6437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64B22A-85C8-4FA7-9536-34C1655DAD79}"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AF185-C30F-400B-AE06-21F66A6437C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64B22A-85C8-4FA7-9536-34C1655DAD79}" type="datetimeFigureOut">
              <a:rPr lang="en-US" smtClean="0"/>
              <a:pPr/>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AF185-C30F-400B-AE06-21F66A6437C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64B22A-85C8-4FA7-9536-34C1655DAD79}" type="datetimeFigureOut">
              <a:rPr lang="en-US" smtClean="0"/>
              <a:pPr/>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AF185-C30F-400B-AE06-21F66A6437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4B22A-85C8-4FA7-9536-34C1655DAD79}" type="datetimeFigureOut">
              <a:rPr lang="en-US" smtClean="0"/>
              <a:pPr/>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AF185-C30F-400B-AE06-21F66A6437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64B22A-85C8-4FA7-9536-34C1655DAD79}"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AF185-C30F-400B-AE06-21F66A6437C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64B22A-85C8-4FA7-9536-34C1655DAD79}" type="datetimeFigureOut">
              <a:rPr lang="en-US" smtClean="0"/>
              <a:pPr/>
              <a:t>7/24/2018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8FAF185-C30F-400B-AE06-21F66A6437C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64B22A-85C8-4FA7-9536-34C1655DAD79}" type="datetimeFigureOut">
              <a:rPr lang="en-US" smtClean="0"/>
              <a:pPr/>
              <a:t>7/24/2018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8FAF185-C30F-400B-AE06-21F66A6437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381000"/>
            <a:ext cx="7642413" cy="523220"/>
          </a:xfrm>
          <a:prstGeom prst="rect">
            <a:avLst/>
          </a:prstGeom>
        </p:spPr>
        <p:txBody>
          <a:bodyPr wrap="none">
            <a:spAutoFit/>
          </a:bodyPr>
          <a:lstStyle/>
          <a:p>
            <a:r>
              <a:rPr lang="en-US" sz="2800" u="sng" dirty="0" smtClean="0">
                <a:latin typeface="Times New Roman" pitchFamily="18" charset="0"/>
                <a:cs typeface="Times New Roman" pitchFamily="18" charset="0"/>
              </a:rPr>
              <a:t>Subject : </a:t>
            </a:r>
            <a:r>
              <a:rPr lang="en-US" sz="2800" dirty="0" smtClean="0"/>
              <a:t>Software Engineering and Project Management</a:t>
            </a:r>
          </a:p>
        </p:txBody>
      </p:sp>
      <p:sp>
        <p:nvSpPr>
          <p:cNvPr id="5" name="Rectangle 4"/>
          <p:cNvSpPr/>
          <p:nvPr/>
        </p:nvSpPr>
        <p:spPr>
          <a:xfrm>
            <a:off x="1828800" y="1981200"/>
            <a:ext cx="6526723" cy="523220"/>
          </a:xfrm>
          <a:prstGeom prst="rect">
            <a:avLst/>
          </a:prstGeom>
        </p:spPr>
        <p:txBody>
          <a:bodyPr wrap="none">
            <a:spAutoFit/>
          </a:bodyPr>
          <a:lstStyle/>
          <a:p>
            <a:r>
              <a:rPr lang="en-US" sz="2800" u="sng" dirty="0" smtClean="0">
                <a:latin typeface="Times New Roman" pitchFamily="18" charset="0"/>
                <a:cs typeface="Times New Roman" pitchFamily="18" charset="0"/>
              </a:rPr>
              <a:t>Topic : </a:t>
            </a:r>
            <a:r>
              <a:rPr lang="en-US" sz="2800" b="1" dirty="0" smtClean="0"/>
              <a:t>Unified Modeling Language</a:t>
            </a:r>
            <a:r>
              <a:rPr lang="en-US" sz="2800" dirty="0"/>
              <a:t> </a:t>
            </a:r>
            <a:r>
              <a:rPr lang="en-US" sz="2800" dirty="0" smtClean="0"/>
              <a:t>(UML)</a:t>
            </a:r>
          </a:p>
        </p:txBody>
      </p:sp>
      <p:sp>
        <p:nvSpPr>
          <p:cNvPr id="6" name="Subtitle 2"/>
          <p:cNvSpPr>
            <a:spLocks noGrp="1"/>
          </p:cNvSpPr>
          <p:nvPr>
            <p:ph type="subTitle" idx="1"/>
          </p:nvPr>
        </p:nvSpPr>
        <p:spPr>
          <a:xfrm>
            <a:off x="2438400" y="4800600"/>
            <a:ext cx="6477000" cy="1726722"/>
          </a:xfrm>
        </p:spPr>
        <p:txBody>
          <a:bodyPr>
            <a:normAutofit fontScale="92500" lnSpcReduction="10000"/>
          </a:bodyPr>
          <a:lstStyle/>
          <a:p>
            <a:r>
              <a:rPr lang="en-US" dirty="0" smtClean="0">
                <a:solidFill>
                  <a:schemeClr val="tx1"/>
                </a:solidFill>
              </a:rPr>
              <a:t>Prepared By</a:t>
            </a:r>
          </a:p>
          <a:p>
            <a:r>
              <a:rPr lang="en-US" dirty="0" smtClean="0">
                <a:solidFill>
                  <a:schemeClr val="tx1"/>
                </a:solidFill>
              </a:rPr>
              <a:t>                                    Prof. </a:t>
            </a:r>
            <a:r>
              <a:rPr lang="en-US" dirty="0" err="1" smtClean="0">
                <a:solidFill>
                  <a:schemeClr val="tx1"/>
                </a:solidFill>
              </a:rPr>
              <a:t>Mohd</a:t>
            </a:r>
            <a:r>
              <a:rPr lang="en-US" dirty="0" smtClean="0">
                <a:solidFill>
                  <a:schemeClr val="tx1"/>
                </a:solidFill>
              </a:rPr>
              <a:t> </a:t>
            </a:r>
            <a:r>
              <a:rPr lang="en-US" dirty="0" err="1" smtClean="0">
                <a:solidFill>
                  <a:schemeClr val="tx1"/>
                </a:solidFill>
              </a:rPr>
              <a:t>Tahir</a:t>
            </a:r>
            <a:endParaRPr lang="en-US" dirty="0" smtClean="0">
              <a:solidFill>
                <a:schemeClr val="tx1"/>
              </a:solidFill>
            </a:endParaRPr>
          </a:p>
          <a:p>
            <a:r>
              <a:rPr lang="en-US" dirty="0" smtClean="0">
                <a:solidFill>
                  <a:schemeClr val="tx1"/>
                </a:solidFill>
              </a:rPr>
              <a:t>                            </a:t>
            </a:r>
            <a:r>
              <a:rPr lang="en-US" dirty="0" err="1" smtClean="0">
                <a:solidFill>
                  <a:schemeClr val="tx1"/>
                </a:solidFill>
              </a:rPr>
              <a:t>Anjuman</a:t>
            </a:r>
            <a:r>
              <a:rPr lang="en-US" dirty="0" smtClean="0">
                <a:solidFill>
                  <a:schemeClr val="tx1"/>
                </a:solidFill>
              </a:rPr>
              <a:t> College Of </a:t>
            </a:r>
            <a:r>
              <a:rPr lang="en-US" dirty="0" err="1" smtClean="0">
                <a:solidFill>
                  <a:schemeClr val="tx1"/>
                </a:solidFill>
              </a:rPr>
              <a:t>Engg</a:t>
            </a:r>
            <a:r>
              <a:rPr lang="en-US" dirty="0" smtClean="0">
                <a:solidFill>
                  <a:schemeClr val="tx1"/>
                </a:solidFill>
              </a:rPr>
              <a:t>. &amp; Tech.</a:t>
            </a:r>
          </a:p>
          <a:p>
            <a:r>
              <a:rPr lang="en-US" dirty="0" smtClean="0">
                <a:solidFill>
                  <a:schemeClr val="tx1"/>
                </a:solidFill>
              </a:rPr>
              <a:t>                   Department Of Computer Science &amp; </a:t>
            </a:r>
            <a:r>
              <a:rPr lang="en-US" dirty="0" err="1" smtClean="0">
                <a:solidFill>
                  <a:schemeClr val="tx1"/>
                </a:solidFill>
              </a:rPr>
              <a:t>Engg</a:t>
            </a:r>
            <a:r>
              <a:rPr lang="en-US" dirty="0" smtClean="0">
                <a:solidFill>
                  <a:schemeClr val="tx1"/>
                </a:solidFill>
              </a:rPr>
              <a:t>.   </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ML Use Case Diagram"/>
          <p:cNvPicPr/>
          <p:nvPr/>
        </p:nvPicPr>
        <p:blipFill>
          <a:blip r:embed="rId2" cstate="print"/>
          <a:srcRect/>
          <a:stretch>
            <a:fillRect/>
          </a:stretch>
        </p:blipFill>
        <p:spPr bwMode="auto">
          <a:xfrm>
            <a:off x="914400" y="838200"/>
            <a:ext cx="7239000" cy="5257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90600"/>
            <a:ext cx="8458200" cy="5638800"/>
          </a:xfrm>
        </p:spPr>
        <p:txBody>
          <a:bodyPr>
            <a:normAutofit/>
          </a:bodyPr>
          <a:lstStyle/>
          <a:p>
            <a:endParaRPr lang="en-US" dirty="0" smtClean="0"/>
          </a:p>
          <a:p>
            <a:r>
              <a:rPr lang="en-US" dirty="0" smtClean="0"/>
              <a:t>Class diagrams are the most common diagrams used in UML .</a:t>
            </a:r>
          </a:p>
          <a:p>
            <a:r>
              <a:rPr lang="en-US" dirty="0" smtClean="0"/>
              <a:t>Class is the type  or structure that can be used number of times by declaring object. </a:t>
            </a:r>
          </a:p>
          <a:p>
            <a:r>
              <a:rPr lang="en-US" dirty="0" smtClean="0"/>
              <a:t>Class diagram consists of classes, associations , interfaces, and collaboration. Class diagrams basically represent the object-oriented of system, which is static in nature.</a:t>
            </a:r>
          </a:p>
          <a:p>
            <a:r>
              <a:rPr lang="en-US" dirty="0" smtClean="0"/>
              <a:t>Active class is used in a class diagram to represent the concurrency of the system.</a:t>
            </a:r>
          </a:p>
          <a:p>
            <a:r>
              <a:rPr lang="en-US" dirty="0" smtClean="0"/>
              <a:t>Class diagram represents the object orientation of a system. Hence, it is generally used for development. This is mostly used at the time of system construction.</a:t>
            </a:r>
          </a:p>
          <a:p>
            <a:endParaRPr lang="en-US" dirty="0" smtClean="0"/>
          </a:p>
          <a:p>
            <a:endParaRPr lang="en-US" dirty="0"/>
          </a:p>
        </p:txBody>
      </p:sp>
      <p:sp>
        <p:nvSpPr>
          <p:cNvPr id="4" name="Rectangle 3"/>
          <p:cNvSpPr/>
          <p:nvPr/>
        </p:nvSpPr>
        <p:spPr>
          <a:xfrm>
            <a:off x="228600" y="381000"/>
            <a:ext cx="3406328" cy="523220"/>
          </a:xfrm>
          <a:prstGeom prst="rect">
            <a:avLst/>
          </a:prstGeom>
        </p:spPr>
        <p:txBody>
          <a:bodyPr wrap="square">
            <a:spAutoFit/>
          </a:bodyPr>
          <a:lstStyle/>
          <a:p>
            <a:pPr lvl="1">
              <a:buNone/>
            </a:pPr>
            <a:r>
              <a:rPr lang="en-US" sz="2800" b="1" u="sng" dirty="0" smtClean="0"/>
              <a:t>Class Diagram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7653" name="Picture 5"/>
          <p:cNvPicPr>
            <a:picLocks noGrp="1" noChangeAspect="1" noChangeArrowheads="1"/>
          </p:cNvPicPr>
          <p:nvPr>
            <p:ph sz="quarter" idx="1"/>
          </p:nvPr>
        </p:nvPicPr>
        <p:blipFill>
          <a:blip r:embed="rId2" cstate="print"/>
          <a:srcRect/>
          <a:stretch>
            <a:fillRect/>
          </a:stretch>
        </p:blipFill>
        <p:spPr bwMode="auto">
          <a:xfrm>
            <a:off x="533400" y="762001"/>
            <a:ext cx="8077200" cy="5334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762000"/>
            <a:ext cx="8382000" cy="5638800"/>
          </a:xfrm>
        </p:spPr>
        <p:txBody>
          <a:bodyPr/>
          <a:lstStyle/>
          <a:p>
            <a:pPr>
              <a:buNone/>
            </a:pPr>
            <a:r>
              <a:rPr lang="en-US" dirty="0" smtClean="0"/>
              <a:t> </a:t>
            </a:r>
            <a:endParaRPr lang="en-US" b="1" dirty="0" smtClean="0"/>
          </a:p>
          <a:p>
            <a:r>
              <a:rPr lang="en-US" dirty="0" smtClean="0"/>
              <a:t>Object diagrams can be described as an instance of class diagram. Thus, these diagrams are more close to real-life scenarios where we implement a system.</a:t>
            </a:r>
          </a:p>
          <a:p>
            <a:r>
              <a:rPr lang="en-US" dirty="0" smtClean="0"/>
              <a:t>Object diagrams are a set of objects and their relationship is just like class diagrams. They also represent the static view of the system.</a:t>
            </a:r>
          </a:p>
          <a:p>
            <a:r>
              <a:rPr lang="en-US" dirty="0" smtClean="0"/>
              <a:t>The usage of object diagrams is similar to class diagrams but they are used to build prototype of a system from a practical perspective.</a:t>
            </a:r>
            <a:endParaRPr lang="en-US" dirty="0"/>
          </a:p>
        </p:txBody>
      </p:sp>
      <p:sp>
        <p:nvSpPr>
          <p:cNvPr id="23553" name="Rectangle 1"/>
          <p:cNvSpPr>
            <a:spLocks noChangeArrowheads="1"/>
          </p:cNvSpPr>
          <p:nvPr/>
        </p:nvSpPr>
        <p:spPr bwMode="auto">
          <a:xfrm>
            <a:off x="609600" y="457200"/>
            <a:ext cx="5029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2800" b="1" u="sng" dirty="0" smtClean="0"/>
              <a:t>Object Diagram</a:t>
            </a:r>
            <a:endParaRPr lang="en-US" altLang="en-US" sz="2800" b="1"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ML Object Diagram"/>
          <p:cNvPicPr>
            <a:picLocks noGrp="1"/>
          </p:cNvPicPr>
          <p:nvPr>
            <p:ph sz="quarter" idx="1"/>
          </p:nvPr>
        </p:nvPicPr>
        <p:blipFill>
          <a:blip r:embed="rId2" cstate="print"/>
          <a:srcRect/>
          <a:stretch>
            <a:fillRect/>
          </a:stretch>
        </p:blipFill>
        <p:spPr bwMode="auto">
          <a:xfrm>
            <a:off x="609600" y="838200"/>
            <a:ext cx="7924800" cy="5334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143000"/>
            <a:ext cx="7772400" cy="4572000"/>
          </a:xfrm>
        </p:spPr>
        <p:txBody>
          <a:bodyPr/>
          <a:lstStyle/>
          <a:p>
            <a:pPr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buNone/>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838200"/>
            <a:ext cx="8991600" cy="6019800"/>
          </a:xfrm>
        </p:spPr>
        <p:txBody>
          <a:bodyPr>
            <a:normAutofit fontScale="77500" lnSpcReduction="20000"/>
          </a:bodyPr>
          <a:lstStyle/>
          <a:p>
            <a:r>
              <a:rPr lang="en-US" b="1" dirty="0" smtClean="0"/>
              <a:t>Introduction:  </a:t>
            </a:r>
            <a:r>
              <a:rPr lang="en-US" dirty="0" smtClean="0"/>
              <a:t>Software Characteristics, Software Engineering‐ A Layered Technology, Software Process Framework, Software Process Models, Waterfall Model, Incremental Process Models, Evolutionary Process Models, Specialized Process Models, The Unified Process Model, Agile Process Models. </a:t>
            </a:r>
          </a:p>
          <a:p>
            <a:r>
              <a:rPr lang="en-US" b="1" dirty="0" smtClean="0"/>
              <a:t>Software engineering Principles and Practice :</a:t>
            </a:r>
            <a:r>
              <a:rPr lang="en-US" dirty="0" smtClean="0"/>
              <a:t>Communication Practices, Planning Practices, Modeling Practices, Construction Practice &amp; Deployment, System Engineering Hierarchy, Business Process Engineering, Product Engineering, System Modeling, Requirements Engineering</a:t>
            </a:r>
            <a:r>
              <a:rPr lang="en-US" b="1" dirty="0" smtClean="0"/>
              <a:t>.</a:t>
            </a:r>
            <a:endParaRPr lang="en-US" dirty="0" smtClean="0"/>
          </a:p>
          <a:p>
            <a:r>
              <a:rPr lang="en-US" b="1" dirty="0" smtClean="0"/>
              <a:t>System Analysis: </a:t>
            </a:r>
            <a:r>
              <a:rPr lang="en-US" dirty="0" smtClean="0"/>
              <a:t>Structured Analysis, Data modeling, Object‐Oriented Analysis, Scenario‐Based Modeling, Flow‐Oriented Modeling, Class‐based Modeling, Behavioral Model, Design Concepts : Abstraction , Pattern modularity, Information hiding, Design classes, Refactoring.</a:t>
            </a:r>
          </a:p>
          <a:p>
            <a:r>
              <a:rPr lang="en-US" b="1" dirty="0" smtClean="0"/>
              <a:t>Software Testing: </a:t>
            </a:r>
            <a:r>
              <a:rPr lang="en-US" dirty="0" smtClean="0"/>
              <a:t>Testing Fundamentals, Black‐Box Testing, White‐Box Testing, Unit Testing, Integration Testing, Validation Testing, System Testing, Debugging.</a:t>
            </a:r>
          </a:p>
          <a:p>
            <a:r>
              <a:rPr lang="en-US" b="1" dirty="0" smtClean="0"/>
              <a:t>Quality Management: </a:t>
            </a:r>
            <a:r>
              <a:rPr lang="en-US" dirty="0" smtClean="0"/>
              <a:t>Product Metrics, Metrics for Analysis &amp; Design Models, Metrics for Source Code, Metrics for Testing &amp; Maintenance. Quality concepts, Evolution of Quality Management, Quality assurance, Software reviews, Statistical quality assurance.</a:t>
            </a:r>
          </a:p>
          <a:p>
            <a:r>
              <a:rPr lang="en-US" b="1" dirty="0" smtClean="0"/>
              <a:t>Project management : </a:t>
            </a:r>
            <a:r>
              <a:rPr lang="en-US" dirty="0" smtClean="0"/>
              <a:t>Introduction to Software Project Management, Project Planning, Project scheduling, Risk management , Change Management, Software reengineering, Restructuring Reverse engineering, Forward Engineering.</a:t>
            </a:r>
          </a:p>
          <a:p>
            <a:endParaRPr lang="en-US" dirty="0"/>
          </a:p>
        </p:txBody>
      </p:sp>
      <p:sp>
        <p:nvSpPr>
          <p:cNvPr id="4" name="Rectangle 3"/>
          <p:cNvSpPr/>
          <p:nvPr/>
        </p:nvSpPr>
        <p:spPr>
          <a:xfrm>
            <a:off x="304800" y="228601"/>
            <a:ext cx="8839200" cy="523220"/>
          </a:xfrm>
          <a:prstGeom prst="rect">
            <a:avLst/>
          </a:prstGeom>
        </p:spPr>
        <p:txBody>
          <a:bodyPr wrap="square">
            <a:spAutoFit/>
          </a:bodyPr>
          <a:lstStyle/>
          <a:p>
            <a:r>
              <a:rPr lang="en-US" sz="2800" dirty="0" smtClean="0"/>
              <a:t>Syllabus (</a:t>
            </a:r>
            <a:r>
              <a:rPr lang="en-US" sz="2400" dirty="0" smtClean="0"/>
              <a:t>Software Engineering and Project Management</a:t>
            </a:r>
            <a:r>
              <a:rPr lang="en-US" sz="2800" dirty="0" smtClean="0"/>
              <a:t>– 6</a:t>
            </a:r>
            <a:r>
              <a:rPr lang="en-US" sz="2800" baseline="30000" dirty="0" smtClean="0"/>
              <a:t>th</a:t>
            </a:r>
            <a:r>
              <a:rPr lang="en-US" sz="2800" dirty="0" smtClean="0"/>
              <a:t> </a:t>
            </a:r>
            <a:r>
              <a:rPr lang="en-US" sz="2800" dirty="0" err="1" smtClean="0"/>
              <a:t>Sem</a:t>
            </a:r>
            <a:r>
              <a:rPr lang="en-US" sz="2800" dirty="0" smtClean="0"/>
              <a:t> CSE</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762000"/>
            <a:ext cx="8610600" cy="5791200"/>
          </a:xfrm>
        </p:spPr>
        <p:txBody>
          <a:bodyPr>
            <a:normAutofit/>
          </a:bodyPr>
          <a:lstStyle/>
          <a:p>
            <a:pPr lvl="0"/>
            <a:r>
              <a:rPr lang="en-US" dirty="0" smtClean="0"/>
              <a:t>Apply the process to be followed in the software development life-cycle models.</a:t>
            </a:r>
          </a:p>
          <a:p>
            <a:pPr lvl="0"/>
            <a:r>
              <a:rPr lang="en-US" dirty="0" smtClean="0"/>
              <a:t>Implement communication, modeling, construction &amp; deployment practices in software development.</a:t>
            </a:r>
          </a:p>
          <a:p>
            <a:pPr lvl="0"/>
            <a:r>
              <a:rPr lang="en-US" dirty="0" smtClean="0"/>
              <a:t>Analyze &amp; design the software models using unified modeling language (UML).</a:t>
            </a:r>
          </a:p>
          <a:p>
            <a:pPr lvl="0"/>
            <a:r>
              <a:rPr lang="en-US" dirty="0" smtClean="0"/>
              <a:t>Explain the concepts of various software testing methods &amp; be able to apply appropriate testing approaches for development of software.</a:t>
            </a:r>
          </a:p>
          <a:p>
            <a:pPr lvl="0"/>
            <a:r>
              <a:rPr lang="en-US" dirty="0" smtClean="0"/>
              <a:t>Understand the quality management &amp; different types of metrics used in software development.</a:t>
            </a:r>
          </a:p>
          <a:p>
            <a:pPr lvl="0"/>
            <a:r>
              <a:rPr lang="en-US" dirty="0" smtClean="0"/>
              <a:t>Apply the concepts of project management &amp; planning.</a:t>
            </a:r>
            <a:endParaRPr lang="en-US" dirty="0"/>
          </a:p>
        </p:txBody>
      </p:sp>
      <p:sp>
        <p:nvSpPr>
          <p:cNvPr id="4" name="Rectangle 3"/>
          <p:cNvSpPr/>
          <p:nvPr/>
        </p:nvSpPr>
        <p:spPr>
          <a:xfrm>
            <a:off x="1066800" y="228600"/>
            <a:ext cx="2442464" cy="523220"/>
          </a:xfrm>
          <a:prstGeom prst="rect">
            <a:avLst/>
          </a:prstGeom>
        </p:spPr>
        <p:txBody>
          <a:bodyPr wrap="none">
            <a:spAutoFit/>
          </a:bodyPr>
          <a:lstStyle/>
          <a:p>
            <a:r>
              <a:rPr lang="en-US" sz="2800" dirty="0" smtClean="0"/>
              <a:t>Course Outcome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Activity Diagram </a:t>
            </a:r>
          </a:p>
          <a:p>
            <a:r>
              <a:rPr lang="en-US" dirty="0" smtClean="0"/>
              <a:t>Use Case Diagram </a:t>
            </a:r>
          </a:p>
          <a:p>
            <a:r>
              <a:rPr lang="en-US" sz="2400" dirty="0" smtClean="0"/>
              <a:t>Class Diagram </a:t>
            </a:r>
          </a:p>
          <a:p>
            <a:r>
              <a:rPr lang="en-US" sz="2400" dirty="0" smtClean="0"/>
              <a:t>Object Diagram</a:t>
            </a:r>
          </a:p>
          <a:p>
            <a:endParaRPr lang="en-US" altLang="en-US" b="1" dirty="0" smtClean="0"/>
          </a:p>
          <a:p>
            <a:endParaRPr lang="en-US" b="1" dirty="0"/>
          </a:p>
        </p:txBody>
      </p:sp>
      <p:sp>
        <p:nvSpPr>
          <p:cNvPr id="4" name="Rectangle 3"/>
          <p:cNvSpPr/>
          <p:nvPr/>
        </p:nvSpPr>
        <p:spPr>
          <a:xfrm>
            <a:off x="990600" y="609600"/>
            <a:ext cx="1584088" cy="523220"/>
          </a:xfrm>
          <a:prstGeom prst="rect">
            <a:avLst/>
          </a:prstGeom>
        </p:spPr>
        <p:txBody>
          <a:bodyPr wrap="none">
            <a:spAutoFit/>
          </a:bodyPr>
          <a:lstStyle/>
          <a:p>
            <a:r>
              <a:rPr lang="en-US" sz="2800" dirty="0" smtClean="0"/>
              <a:t>Contents:-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Activity diagram is also another important diagram in UML to describe the dynamic aspects of the system.</a:t>
            </a:r>
          </a:p>
          <a:p>
            <a:r>
              <a:rPr lang="en-US" dirty="0" smtClean="0"/>
              <a:t>Activity diagram is basically a flow-chart to represent the flow from one activity to another activity. The activity can be described as an operation of the system.</a:t>
            </a:r>
          </a:p>
          <a:p>
            <a:r>
              <a:rPr lang="en-US" dirty="0" smtClean="0"/>
              <a:t>The control flow is drawn from one operation to another operation. This flow can be sequential, or branched, or concurrent. Activity diagrams deal with all type of flow control by using different elements such as (fork, join, etc)</a:t>
            </a:r>
            <a:endParaRPr lang="en-US" dirty="0"/>
          </a:p>
        </p:txBody>
      </p:sp>
      <p:sp>
        <p:nvSpPr>
          <p:cNvPr id="4" name="Rectangle 3"/>
          <p:cNvSpPr/>
          <p:nvPr/>
        </p:nvSpPr>
        <p:spPr>
          <a:xfrm>
            <a:off x="990600" y="685800"/>
            <a:ext cx="2877839" cy="523220"/>
          </a:xfrm>
          <a:prstGeom prst="rect">
            <a:avLst/>
          </a:prstGeom>
        </p:spPr>
        <p:txBody>
          <a:bodyPr wrap="none">
            <a:spAutoFit/>
          </a:bodyPr>
          <a:lstStyle/>
          <a:p>
            <a:r>
              <a:rPr lang="en-US" sz="2800" b="1" u="sng" dirty="0" smtClean="0"/>
              <a:t>Activity Diagram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19200"/>
            <a:ext cx="7924800" cy="5257800"/>
          </a:xfrm>
        </p:spPr>
        <p:txBody>
          <a:bodyPr>
            <a:normAutofit fontScale="62500" lnSpcReduction="20000"/>
          </a:bodyPr>
          <a:lstStyle/>
          <a:p>
            <a:r>
              <a:rPr lang="en-US" sz="3400" dirty="0" smtClean="0"/>
              <a:t>The basic purposes of activity diagrams is similar to other diagrams. It captures the dynamic behavior of the system. Other diagrams are used to show the message flow from one object to another but activity diagram is used to show message flow from one activity to another.</a:t>
            </a:r>
          </a:p>
          <a:p>
            <a:r>
              <a:rPr lang="en-US" sz="3400" dirty="0" smtClean="0"/>
              <a:t>Activity is a particular operation of the system. Activity diagrams are not only used for visualizing the dynamic nature of a system, but they are also used to construct the executable system by using forward and reverse engineering techniques. The only missing thing in the activity diagram is the message part.</a:t>
            </a:r>
          </a:p>
          <a:p>
            <a:r>
              <a:rPr lang="en-US" sz="3400" dirty="0" smtClean="0"/>
              <a:t>It does not show any message flow from one activity to another. Activity diagram is sometimes considered as the flow-chart.  Although the diagrams of activity diagram look like a flowchart, they are not. It shows different flows such as parallel, branched, concurrent, and single.</a:t>
            </a:r>
          </a:p>
          <a:p>
            <a:pPr>
              <a:buNone/>
            </a:pPr>
            <a:r>
              <a:rPr lang="en-US" sz="2400" dirty="0" smtClean="0"/>
              <a:t>      The purpose of an activity diagram can be described as −</a:t>
            </a:r>
          </a:p>
          <a:p>
            <a:pPr lvl="1"/>
            <a:r>
              <a:rPr lang="en-US" dirty="0" smtClean="0"/>
              <a:t> </a:t>
            </a:r>
            <a:r>
              <a:rPr lang="en-US" sz="2300" dirty="0" smtClean="0"/>
              <a:t>Draw the activity flow of a system.</a:t>
            </a:r>
          </a:p>
          <a:p>
            <a:pPr lvl="1"/>
            <a:r>
              <a:rPr lang="en-US" sz="2300" dirty="0" smtClean="0"/>
              <a:t> Describe the sequence from one activity to another.</a:t>
            </a:r>
          </a:p>
          <a:p>
            <a:pPr lvl="1"/>
            <a:r>
              <a:rPr lang="en-US" sz="2300" dirty="0" smtClean="0"/>
              <a:t> Describe the parallel, branched and concurrent flow of the system.</a:t>
            </a:r>
          </a:p>
          <a:p>
            <a:endParaRPr lang="en-US" sz="2500" dirty="0"/>
          </a:p>
        </p:txBody>
      </p:sp>
      <p:sp>
        <p:nvSpPr>
          <p:cNvPr id="9218" name="Rectangle 2"/>
          <p:cNvSpPr>
            <a:spLocks noChangeArrowheads="1"/>
          </p:cNvSpPr>
          <p:nvPr/>
        </p:nvSpPr>
        <p:spPr bwMode="auto">
          <a:xfrm>
            <a:off x="914400" y="471845"/>
            <a:ext cx="6629400" cy="768781"/>
          </a:xfrm>
          <a:prstGeom prst="rect">
            <a:avLst/>
          </a:prstGeom>
          <a:noFill/>
          <a:ln w="9525">
            <a:noFill/>
            <a:miter lim="800000"/>
            <a:headEnd/>
            <a:tailEnd/>
          </a:ln>
          <a:effectLst/>
        </p:spPr>
        <p:txBody>
          <a:bodyPr vert="horz" wrap="square" lIns="0" tIns="30153" rIns="30153" bIns="30153"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121214"/>
                </a:solidFill>
                <a:effectLst/>
                <a:latin typeface="Perpetua (Body)"/>
                <a:ea typeface="Times New Roman" pitchFamily="18" charset="0"/>
                <a:cs typeface="Times New Roman" pitchFamily="18" charset="0"/>
              </a:rPr>
              <a:t>Purpose</a:t>
            </a:r>
            <a:r>
              <a:rPr kumimoji="0" lang="en-US" sz="2000" b="1" i="0" u="sng" strike="noStrike" cap="none" normalizeH="0" baseline="0" dirty="0" smtClean="0">
                <a:ln>
                  <a:noFill/>
                </a:ln>
                <a:solidFill>
                  <a:srgbClr val="121214"/>
                </a:solidFill>
                <a:effectLst/>
                <a:latin typeface="Verdana" pitchFamily="34" charset="0"/>
                <a:ea typeface="Times New Roman" pitchFamily="18" charset="0"/>
                <a:cs typeface="Times New Roman" pitchFamily="18" charset="0"/>
              </a:rPr>
              <a:t> of Activity Diagrams</a:t>
            </a:r>
            <a:endParaRPr kumimoji="0" lang="en-US" sz="1300" b="1" i="0" u="sng"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ML Activity Diagram"/>
          <p:cNvPicPr/>
          <p:nvPr/>
        </p:nvPicPr>
        <p:blipFill>
          <a:blip r:embed="rId2" cstate="print"/>
          <a:srcRect/>
          <a:stretch>
            <a:fillRect/>
          </a:stretch>
        </p:blipFill>
        <p:spPr bwMode="auto">
          <a:xfrm>
            <a:off x="609600" y="914400"/>
            <a:ext cx="7772400" cy="5181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dirty="0" smtClean="0"/>
              <a:t>Use case diagrams are a set of use cases, actors, and their relationships. They represent the use case view of a system.</a:t>
            </a:r>
          </a:p>
          <a:p>
            <a:r>
              <a:rPr lang="en-US" dirty="0" smtClean="0"/>
              <a:t>A use case represents a particular functionality of a system. Hence, use case diagram is used to describe the relationships among the functionalities and their internal/external controllers. These controllers are known as </a:t>
            </a:r>
            <a:r>
              <a:rPr lang="en-US" b="1" dirty="0" smtClean="0"/>
              <a:t>actors</a:t>
            </a:r>
            <a:r>
              <a:rPr lang="en-US" dirty="0" smtClean="0"/>
              <a:t>.</a:t>
            </a:r>
          </a:p>
          <a:p>
            <a:pPr>
              <a:buNone/>
            </a:pPr>
            <a:r>
              <a:rPr lang="en-US" dirty="0" smtClean="0"/>
              <a:t>	The purposes of use case diagrams can be said to be as follows −</a:t>
            </a:r>
          </a:p>
          <a:p>
            <a:pPr lvl="1"/>
            <a:r>
              <a:rPr lang="en-US" sz="1700" dirty="0" smtClean="0"/>
              <a:t>Used to gather the requirements of a system.</a:t>
            </a:r>
          </a:p>
          <a:p>
            <a:pPr lvl="1"/>
            <a:r>
              <a:rPr lang="en-US" sz="1700" dirty="0" smtClean="0"/>
              <a:t>Used to get an outside view of a system.</a:t>
            </a:r>
          </a:p>
          <a:p>
            <a:pPr lvl="1"/>
            <a:r>
              <a:rPr lang="en-US" sz="1700" dirty="0" smtClean="0"/>
              <a:t>Identify the external and internal factors influencing the system.</a:t>
            </a:r>
          </a:p>
          <a:p>
            <a:pPr lvl="1"/>
            <a:r>
              <a:rPr lang="en-US" sz="1700" dirty="0" smtClean="0"/>
              <a:t>Show the interaction among the requirements are actors.</a:t>
            </a:r>
          </a:p>
          <a:p>
            <a:pPr>
              <a:buNone/>
            </a:pPr>
            <a:endParaRPr lang="en-US" dirty="0"/>
          </a:p>
        </p:txBody>
      </p:sp>
      <p:sp>
        <p:nvSpPr>
          <p:cNvPr id="4" name="Rectangle 3"/>
          <p:cNvSpPr/>
          <p:nvPr/>
        </p:nvSpPr>
        <p:spPr>
          <a:xfrm>
            <a:off x="990600" y="533400"/>
            <a:ext cx="2985882" cy="523220"/>
          </a:xfrm>
          <a:prstGeom prst="rect">
            <a:avLst/>
          </a:prstGeom>
        </p:spPr>
        <p:txBody>
          <a:bodyPr wrap="none">
            <a:spAutoFit/>
          </a:bodyPr>
          <a:lstStyle/>
          <a:p>
            <a:r>
              <a:rPr lang="en-US" sz="2800" b="1" u="sng" dirty="0" smtClean="0"/>
              <a:t>Use Case Diagram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8686800" cy="6553200"/>
          </a:xfrm>
        </p:spPr>
        <p:txBody>
          <a:bodyPr>
            <a:normAutofit fontScale="92500"/>
          </a:bodyPr>
          <a:lstStyle/>
          <a:p>
            <a:pPr>
              <a:buNone/>
            </a:pPr>
            <a:r>
              <a:rPr lang="en-US" b="1" dirty="0" smtClean="0"/>
              <a:t>    Use case diagram symbols and notation</a:t>
            </a:r>
          </a:p>
          <a:p>
            <a:pPr>
              <a:buNone/>
            </a:pPr>
            <a:r>
              <a:rPr lang="en-US" dirty="0" smtClean="0"/>
              <a:t>     The notation for a use case diagram is straight forward and doesn't involve as many types of symbols as other UML diagrams. Here are all the shapes you will be able to find in Lucid chart:</a:t>
            </a:r>
          </a:p>
          <a:p>
            <a:r>
              <a:rPr lang="en-US" b="1" dirty="0" smtClean="0"/>
              <a:t>Use cases:</a:t>
            </a:r>
            <a:r>
              <a:rPr lang="en-US" dirty="0" smtClean="0"/>
              <a:t> Horizontally ovals shaped that represent the different uses that a user might have.</a:t>
            </a:r>
          </a:p>
          <a:p>
            <a:r>
              <a:rPr lang="en-US" b="1" dirty="0" smtClean="0"/>
              <a:t>Actors:</a:t>
            </a:r>
            <a:r>
              <a:rPr lang="en-US" dirty="0" smtClean="0"/>
              <a:t> Stick figures that  represent the people. actually employing the use cases.</a:t>
            </a:r>
          </a:p>
          <a:p>
            <a:r>
              <a:rPr lang="en-US" b="1" dirty="0" smtClean="0"/>
              <a:t>Associations:</a:t>
            </a:r>
            <a:r>
              <a:rPr lang="en-US" dirty="0" smtClean="0"/>
              <a:t> A line between actors and use-cases. In complex diagrams, it is important to know which actors are associated with which use cases.</a:t>
            </a:r>
          </a:p>
          <a:p>
            <a:r>
              <a:rPr lang="en-US" b="1" dirty="0" smtClean="0"/>
              <a:t>System boundary boxes:</a:t>
            </a:r>
            <a:r>
              <a:rPr lang="en-US" dirty="0" smtClean="0"/>
              <a:t> A box that sets a system scope to use cases. All use cases outside the box would be considered outside the scope of that system. </a:t>
            </a:r>
          </a:p>
          <a:p>
            <a:r>
              <a:rPr lang="en-US" b="1" dirty="0" smtClean="0"/>
              <a:t>Packages:</a:t>
            </a:r>
            <a:r>
              <a:rPr lang="en-US" dirty="0" smtClean="0"/>
              <a:t> A UML shape that allows you to put different elements into groups. Just as with component diagrams, these groupings are represented as file folders.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358</TotalTime>
  <Words>957</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 Tapesh Bharti</dc:creator>
  <cp:lastModifiedBy>ADMIN</cp:lastModifiedBy>
  <cp:revision>49</cp:revision>
  <dcterms:created xsi:type="dcterms:W3CDTF">2018-07-14T06:40:16Z</dcterms:created>
  <dcterms:modified xsi:type="dcterms:W3CDTF">2018-07-24T11:07:57Z</dcterms:modified>
</cp:coreProperties>
</file>